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3" r:id="rId1"/>
  </p:sldMasterIdLst>
  <p:sldIdLst>
    <p:sldId id="275" r:id="rId2"/>
    <p:sldId id="276" r:id="rId3"/>
    <p:sldId id="277" r:id="rId4"/>
    <p:sldId id="278" r:id="rId5"/>
  </p:sldIdLst>
  <p:sldSz cx="98298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840">
          <p15:clr>
            <a:srgbClr val="A4A3A4"/>
          </p15:clr>
        </p15:guide>
        <p15:guide id="2" pos="3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-2333" y="-72"/>
      </p:cViewPr>
      <p:guideLst>
        <p:guide orient="horz" pos="3840"/>
        <p:guide pos="3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9.8694043452902114E-2"/>
          <c:y val="4.0446337650416844E-2"/>
          <c:w val="0.55061260571595028"/>
          <c:h val="0.7173647146565697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Кеңес берілген ата - аналардың саны</c:v>
                </c:pt>
              </c:strCache>
            </c:strRef>
          </c:tx>
          <c:spPr>
            <a:solidFill>
              <a:schemeClr val="tx2">
                <a:lumMod val="1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2022  - 2023 оқу жылы</c:v>
                </c:pt>
              </c:strCache>
            </c:strRef>
          </c:cat>
          <c:val>
            <c:numRef>
              <c:f>Лист1!$B$3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26B-4528-A40C-AF59FA47637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Мектептегі жалпы ата - аналардың саны</c:v>
                </c:pt>
              </c:strCache>
            </c:strRef>
          </c:tx>
          <c:spPr>
            <a:solidFill>
              <a:srgbClr val="00206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2022  - 2023 оқу жылы</c:v>
                </c:pt>
              </c:strCache>
            </c:strRef>
          </c:cat>
          <c:val>
            <c:numRef>
              <c:f>Лист1!$C$3</c:f>
              <c:numCache>
                <c:formatCode>General</c:formatCode>
                <c:ptCount val="1"/>
                <c:pt idx="0">
                  <c:v>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26B-4528-A40C-AF59FA476374}"/>
            </c:ext>
          </c:extLst>
        </c:ser>
        <c:dLbls/>
        <c:shape val="pyramid"/>
        <c:axId val="117293440"/>
        <c:axId val="117294976"/>
        <c:axId val="116594432"/>
      </c:bar3DChart>
      <c:catAx>
        <c:axId val="117293440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17294976"/>
        <c:crosses val="autoZero"/>
        <c:auto val="1"/>
        <c:lblAlgn val="ctr"/>
        <c:lblOffset val="100"/>
      </c:catAx>
      <c:valAx>
        <c:axId val="11729497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17293440"/>
        <c:crosses val="autoZero"/>
        <c:crossBetween val="between"/>
      </c:valAx>
      <c:serAx>
        <c:axId val="116594432"/>
        <c:scaling>
          <c:orientation val="minMax"/>
        </c:scaling>
        <c:axPos val="b"/>
        <c:tickLblPos val="nextTo"/>
        <c:crossAx val="117294976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sz="1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5886383052357378"/>
          <c:y val="0.23370052085397855"/>
          <c:w val="0.31946449909504021"/>
          <c:h val="0.45291041364420748"/>
        </c:manualLayout>
      </c:layout>
    </c:legend>
    <c:plotVisOnly val="1"/>
    <c:dispBlanksAs val="gap"/>
  </c:chart>
  <c:spPr>
    <a:solidFill>
      <a:srgbClr val="00B0F0"/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9.8694043452902169E-2"/>
          <c:y val="4.0446337650416851E-2"/>
          <c:w val="0.75195535875588582"/>
          <c:h val="0.7173647146565697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Зейін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2022  - 2023     оқу жылы      82 оқушы</c:v>
                </c:pt>
              </c:strCache>
            </c:strRef>
          </c:cat>
          <c:val>
            <c:numRef>
              <c:f>Лист1!$B$3</c:f>
              <c:numCache>
                <c:formatCode>General</c:formatCode>
                <c:ptCount val="1"/>
                <c:pt idx="0">
                  <c:v>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C5-48E7-85E7-39F9963937B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Қабылдау</c:v>
                </c:pt>
              </c:strCache>
            </c:strRef>
          </c:tx>
          <c:spPr>
            <a:solidFill>
              <a:schemeClr val="bg1">
                <a:lumMod val="85000"/>
                <a:lumOff val="15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2022  - 2023     оқу жылы      82 оқушы</c:v>
                </c:pt>
              </c:strCache>
            </c:strRef>
          </c:cat>
          <c:val>
            <c:numRef>
              <c:f>Лист1!$C$3</c:f>
              <c:numCache>
                <c:formatCode>General</c:formatCode>
                <c:ptCount val="1"/>
                <c:pt idx="0">
                  <c:v>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0C5-48E7-85E7-39F9963937B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Қиялдау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2022  - 2023     оқу жылы      82 оқушы</c:v>
                </c:pt>
              </c:strCache>
            </c:strRef>
          </c:cat>
          <c:val>
            <c:numRef>
              <c:f>Лист1!$D$3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0C5-48E7-85E7-39F9963937B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Есте сақтау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2022  - 2023     оқу жылы      82 оқушы</c:v>
                </c:pt>
              </c:strCache>
            </c:strRef>
          </c:cat>
          <c:val>
            <c:numRef>
              <c:f>Лист1!$E$3</c:f>
              <c:numCache>
                <c:formatCode>General</c:formatCode>
                <c:ptCount val="1"/>
                <c:pt idx="0">
                  <c:v>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0C5-48E7-85E7-39F9963937B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Ойлау</c:v>
                </c:pt>
              </c:strCache>
            </c:strRef>
          </c:tx>
          <c:spPr>
            <a:solidFill>
              <a:schemeClr val="tx2">
                <a:lumMod val="10000"/>
              </a:schemeClr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2022  - 2023     оқу жылы      82 оқушы</c:v>
                </c:pt>
              </c:strCache>
            </c:strRef>
          </c:cat>
          <c:val>
            <c:numRef>
              <c:f>Лист1!$F$3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0C5-48E7-85E7-39F9963937B3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Сөйлеу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2022  - 2023     оқу жылы      82 оқушы</c:v>
                </c:pt>
              </c:strCache>
            </c:strRef>
          </c:cat>
          <c:val>
            <c:numRef>
              <c:f>Лист1!$G$3</c:f>
              <c:numCache>
                <c:formatCode>General</c:formatCode>
                <c:ptCount val="1"/>
                <c:pt idx="0">
                  <c:v>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0C5-48E7-85E7-39F9963937B3}"/>
            </c:ext>
          </c:extLst>
        </c:ser>
        <c:dLbls/>
        <c:shape val="cylinder"/>
        <c:axId val="164988800"/>
        <c:axId val="164990336"/>
        <c:axId val="0"/>
      </c:bar3DChart>
      <c:catAx>
        <c:axId val="164988800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64990336"/>
        <c:crosses val="autoZero"/>
        <c:auto val="1"/>
        <c:lblAlgn val="ctr"/>
        <c:lblOffset val="100"/>
      </c:catAx>
      <c:valAx>
        <c:axId val="16499033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6498880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85552417575800033"/>
          <c:y val="0.16425610372922142"/>
          <c:w val="0.1444758242419997"/>
          <c:h val="0.6187055719597554"/>
        </c:manualLayout>
      </c:layout>
      <c:spPr>
        <a:ln>
          <a:noFill/>
        </a:ln>
      </c:spPr>
      <c:txPr>
        <a:bodyPr/>
        <a:lstStyle/>
        <a:p>
          <a:pPr>
            <a:defRPr sz="1400" b="1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</c:chart>
  <c:spPr>
    <a:solidFill>
      <a:srgbClr val="0070C0"/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9.8694043452902169E-2"/>
          <c:y val="4.0446337650416851E-2"/>
          <c:w val="0.72658702488938187"/>
          <c:h val="0.7173647146565697"/>
        </c:manualLayout>
      </c:layout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Төмен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2022  - 2023 оқу жылы 16- оқушы</c:v>
                </c:pt>
              </c:strCache>
            </c:strRef>
          </c:cat>
          <c:val>
            <c:numRef>
              <c:f>Лист1!$B$3</c:f>
              <c:numCache>
                <c:formatCode>General</c:formatCode>
                <c:ptCount val="1"/>
                <c:pt idx="0">
                  <c:v>6.3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6F1-43AD-A289-8F6B572F303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Орта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2022  - 2023 оқу жылы 16- оқушы</c:v>
                </c:pt>
              </c:strCache>
            </c:strRef>
          </c:cat>
          <c:val>
            <c:numRef>
              <c:f>Лист1!$C$3</c:f>
              <c:numCache>
                <c:formatCode>General</c:formatCode>
                <c:ptCount val="1"/>
                <c:pt idx="0">
                  <c:v>43.7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6F1-43AD-A289-8F6B572F303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Жоғары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2022  - 2023 оқу жылы 16- оқушы</c:v>
                </c:pt>
              </c:strCache>
            </c:strRef>
          </c:cat>
          <c:val>
            <c:numRef>
              <c:f>Лист1!$D$3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6F1-43AD-A289-8F6B572F303B}"/>
            </c:ext>
          </c:extLst>
        </c:ser>
        <c:dLbls/>
        <c:shape val="cylinder"/>
        <c:axId val="164952704"/>
        <c:axId val="165089664"/>
        <c:axId val="0"/>
      </c:bar3DChart>
      <c:catAx>
        <c:axId val="16495270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65089664"/>
        <c:crosses val="autoZero"/>
        <c:auto val="1"/>
        <c:lblAlgn val="ctr"/>
        <c:lblOffset val="100"/>
      </c:catAx>
      <c:valAx>
        <c:axId val="165089664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600">
                <a:solidFill>
                  <a:schemeClr val="bg1"/>
                </a:solidFill>
              </a:defRPr>
            </a:pPr>
            <a:endParaRPr lang="ru-RU"/>
          </a:p>
        </c:txPr>
        <c:crossAx val="164952704"/>
        <c:crosses val="autoZero"/>
        <c:crossBetween val="between"/>
      </c:valAx>
    </c:plotArea>
    <c:legend>
      <c:legendPos val="r"/>
      <c:legendEntry>
        <c:idx val="2"/>
        <c:txPr>
          <a:bodyPr/>
          <a:lstStyle/>
          <a:p>
            <a:pPr>
              <a:defRPr sz="13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0"/>
        <c:txPr>
          <a:bodyPr/>
          <a:lstStyle/>
          <a:p>
            <a:pPr>
              <a:defRPr sz="1600" b="1">
                <a:solidFill>
                  <a:schemeClr val="bg1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84679678337945774"/>
          <c:y val="0.22653710287486237"/>
          <c:w val="0.11811803673144027"/>
          <c:h val="0.55419151360949948"/>
        </c:manualLayout>
      </c:layout>
      <c:spPr>
        <a:ln>
          <a:solidFill>
            <a:schemeClr val="accent1">
              <a:lumMod val="50000"/>
            </a:schemeClr>
          </a:solidFill>
        </a:ln>
      </c:spPr>
    </c:legend>
    <c:plotVisOnly val="1"/>
    <c:dispBlanksAs val="gap"/>
  </c:chart>
  <c:spPr>
    <a:solidFill>
      <a:srgbClr val="0070C0"/>
    </a:solidFill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1425" y="2573869"/>
            <a:ext cx="7117541" cy="5919255"/>
          </a:xfrm>
        </p:spPr>
        <p:txBody>
          <a:bodyPr anchor="b"/>
          <a:lstStyle>
            <a:lvl1pPr>
              <a:defRPr sz="774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1425" y="8493120"/>
            <a:ext cx="7117541" cy="153141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91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2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74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65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57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40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3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904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427" y="8534377"/>
            <a:ext cx="7117540" cy="1007534"/>
          </a:xfrm>
        </p:spPr>
        <p:txBody>
          <a:bodyPr anchor="b">
            <a:normAutofit/>
          </a:bodyPr>
          <a:lstStyle>
            <a:lvl1pPr algn="l">
              <a:defRPr sz="258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1425" y="1219201"/>
            <a:ext cx="7117541" cy="647229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20"/>
            </a:lvl1pPr>
            <a:lvl2pPr marL="491490" indent="0">
              <a:buNone/>
              <a:defRPr sz="1720"/>
            </a:lvl2pPr>
            <a:lvl3pPr marL="982980" indent="0">
              <a:buNone/>
              <a:defRPr sz="1720"/>
            </a:lvl3pPr>
            <a:lvl4pPr marL="1474470" indent="0">
              <a:buNone/>
              <a:defRPr sz="1720"/>
            </a:lvl4pPr>
            <a:lvl5pPr marL="1965960" indent="0">
              <a:buNone/>
              <a:defRPr sz="1720"/>
            </a:lvl5pPr>
            <a:lvl6pPr marL="2457450" indent="0">
              <a:buNone/>
              <a:defRPr sz="1720"/>
            </a:lvl6pPr>
            <a:lvl7pPr marL="2948940" indent="0">
              <a:buNone/>
              <a:defRPr sz="1720"/>
            </a:lvl7pPr>
            <a:lvl8pPr marL="3440430" indent="0">
              <a:buNone/>
              <a:defRPr sz="1720"/>
            </a:lvl8pPr>
            <a:lvl9pPr marL="3931920" indent="0">
              <a:buNone/>
              <a:defRPr sz="172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1426" y="9541911"/>
            <a:ext cx="7117538" cy="877710"/>
          </a:xfrm>
        </p:spPr>
        <p:txBody>
          <a:bodyPr>
            <a:normAutofit/>
          </a:bodyPr>
          <a:lstStyle>
            <a:lvl1pPr marL="0" indent="0">
              <a:buNone/>
              <a:defRPr sz="1290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218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425" y="2573867"/>
            <a:ext cx="7117541" cy="3522133"/>
          </a:xfrm>
        </p:spPr>
        <p:txBody>
          <a:bodyPr/>
          <a:lstStyle>
            <a:lvl1pPr>
              <a:defRPr sz="51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931425" y="6502400"/>
            <a:ext cx="7117541" cy="4199467"/>
          </a:xfrm>
        </p:spPr>
        <p:txBody>
          <a:bodyPr anchor="ctr">
            <a:normAutofit/>
          </a:bodyPr>
          <a:lstStyle>
            <a:lvl1pPr marL="0" indent="0">
              <a:buNone/>
              <a:defRPr sz="193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2414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14" y="2573867"/>
            <a:ext cx="6451128" cy="4130443"/>
          </a:xfrm>
        </p:spPr>
        <p:txBody>
          <a:bodyPr/>
          <a:lstStyle>
            <a:lvl1pPr>
              <a:defRPr sz="51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556791" y="6704310"/>
            <a:ext cx="5870746" cy="60830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505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931425" y="7734501"/>
            <a:ext cx="7117541" cy="2980267"/>
          </a:xfrm>
        </p:spPr>
        <p:txBody>
          <a:bodyPr anchor="ctr">
            <a:normAutofit/>
          </a:bodyPr>
          <a:lstStyle>
            <a:lvl1pPr marL="0" indent="0">
              <a:buNone/>
              <a:defRPr sz="193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24440" y="1726672"/>
            <a:ext cx="646710" cy="2110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115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24667" y="4646732"/>
            <a:ext cx="646710" cy="2110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115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120154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425" y="5554135"/>
            <a:ext cx="7117541" cy="2938987"/>
          </a:xfrm>
        </p:spPr>
        <p:txBody>
          <a:bodyPr anchor="b"/>
          <a:lstStyle>
            <a:lvl1pPr algn="l">
              <a:defRPr sz="4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1425" y="8493122"/>
            <a:ext cx="7117541" cy="1529600"/>
          </a:xfrm>
        </p:spPr>
        <p:txBody>
          <a:bodyPr anchor="t"/>
          <a:lstStyle>
            <a:lvl1pPr marL="0" indent="0" algn="l">
              <a:buNone/>
              <a:defRPr sz="215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91490" indent="0">
              <a:buNone/>
              <a:defRPr sz="1935">
                <a:solidFill>
                  <a:schemeClr val="tx1">
                    <a:tint val="75000"/>
                  </a:schemeClr>
                </a:solidFill>
              </a:defRPr>
            </a:lvl2pPr>
            <a:lvl3pPr marL="982980" indent="0">
              <a:buNone/>
              <a:defRPr sz="1720">
                <a:solidFill>
                  <a:schemeClr val="tx1">
                    <a:tint val="75000"/>
                  </a:schemeClr>
                </a:solidFill>
              </a:defRPr>
            </a:lvl3pPr>
            <a:lvl4pPr marL="147447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4pPr>
            <a:lvl5pPr marL="196596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5pPr>
            <a:lvl6pPr marL="245745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6pPr>
            <a:lvl7pPr marL="294894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7pPr>
            <a:lvl8pPr marL="344043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8pPr>
            <a:lvl9pPr marL="393192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1370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51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447" y="3522133"/>
            <a:ext cx="2376529" cy="1024466"/>
          </a:xfrm>
        </p:spPr>
        <p:txBody>
          <a:bodyPr anchor="b">
            <a:noAutofit/>
          </a:bodyPr>
          <a:lstStyle>
            <a:lvl1pPr marL="0" indent="0">
              <a:buNone/>
              <a:defRPr sz="258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526186" y="4741334"/>
            <a:ext cx="2360790" cy="6381045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32017" y="3522133"/>
            <a:ext cx="2367961" cy="1024466"/>
          </a:xfrm>
        </p:spPr>
        <p:txBody>
          <a:bodyPr anchor="b">
            <a:noAutofit/>
          </a:bodyPr>
          <a:lstStyle>
            <a:lvl1pPr marL="0" indent="0">
              <a:buNone/>
              <a:defRPr sz="258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23506" y="4741334"/>
            <a:ext cx="2376471" cy="6381045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745786" y="3522133"/>
            <a:ext cx="2364632" cy="1024466"/>
          </a:xfrm>
        </p:spPr>
        <p:txBody>
          <a:bodyPr anchor="b">
            <a:noAutofit/>
          </a:bodyPr>
          <a:lstStyle>
            <a:lvl1pPr marL="0" indent="0">
              <a:buNone/>
              <a:defRPr sz="258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745786" y="4741334"/>
            <a:ext cx="2364632" cy="6381045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004984" y="3793067"/>
            <a:ext cx="0" cy="7044267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614757" y="3793067"/>
            <a:ext cx="0" cy="705223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2446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51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6186" y="7557243"/>
            <a:ext cx="2371033" cy="1024466"/>
          </a:xfrm>
        </p:spPr>
        <p:txBody>
          <a:bodyPr anchor="b">
            <a:noAutofit/>
          </a:bodyPr>
          <a:lstStyle>
            <a:lvl1pPr marL="0" indent="0">
              <a:buNone/>
              <a:defRPr sz="258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26186" y="3928534"/>
            <a:ext cx="2371033" cy="2709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20"/>
            </a:lvl1pPr>
            <a:lvl2pPr marL="491490" indent="0">
              <a:buNone/>
              <a:defRPr sz="1720"/>
            </a:lvl2pPr>
            <a:lvl3pPr marL="982980" indent="0">
              <a:buNone/>
              <a:defRPr sz="1720"/>
            </a:lvl3pPr>
            <a:lvl4pPr marL="1474470" indent="0">
              <a:buNone/>
              <a:defRPr sz="1720"/>
            </a:lvl4pPr>
            <a:lvl5pPr marL="1965960" indent="0">
              <a:buNone/>
              <a:defRPr sz="1720"/>
            </a:lvl5pPr>
            <a:lvl6pPr marL="2457450" indent="0">
              <a:buNone/>
              <a:defRPr sz="1720"/>
            </a:lvl6pPr>
            <a:lvl7pPr marL="2948940" indent="0">
              <a:buNone/>
              <a:defRPr sz="1720"/>
            </a:lvl7pPr>
            <a:lvl8pPr marL="3440430" indent="0">
              <a:buNone/>
              <a:defRPr sz="1720"/>
            </a:lvl8pPr>
            <a:lvl9pPr marL="3931920" indent="0">
              <a:buNone/>
              <a:defRPr sz="172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526186" y="8581711"/>
            <a:ext cx="2371033" cy="1171892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36626" y="7557243"/>
            <a:ext cx="2363351" cy="1024466"/>
          </a:xfrm>
        </p:spPr>
        <p:txBody>
          <a:bodyPr anchor="b">
            <a:noAutofit/>
          </a:bodyPr>
          <a:lstStyle>
            <a:lvl1pPr marL="0" indent="0">
              <a:buNone/>
              <a:defRPr sz="258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3136625" y="3928534"/>
            <a:ext cx="2363351" cy="2709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20"/>
            </a:lvl1pPr>
            <a:lvl2pPr marL="491490" indent="0">
              <a:buNone/>
              <a:defRPr sz="1720"/>
            </a:lvl2pPr>
            <a:lvl3pPr marL="982980" indent="0">
              <a:buNone/>
              <a:defRPr sz="1720"/>
            </a:lvl3pPr>
            <a:lvl4pPr marL="1474470" indent="0">
              <a:buNone/>
              <a:defRPr sz="1720"/>
            </a:lvl4pPr>
            <a:lvl5pPr marL="1965960" indent="0">
              <a:buNone/>
              <a:defRPr sz="1720"/>
            </a:lvl5pPr>
            <a:lvl6pPr marL="2457450" indent="0">
              <a:buNone/>
              <a:defRPr sz="1720"/>
            </a:lvl6pPr>
            <a:lvl7pPr marL="2948940" indent="0">
              <a:buNone/>
              <a:defRPr sz="1720"/>
            </a:lvl7pPr>
            <a:lvl8pPr marL="3440430" indent="0">
              <a:buNone/>
              <a:defRPr sz="1720"/>
            </a:lvl8pPr>
            <a:lvl9pPr marL="3931920" indent="0">
              <a:buNone/>
              <a:defRPr sz="172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35534" y="8581709"/>
            <a:ext cx="2366481" cy="1171892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745786" y="7557243"/>
            <a:ext cx="2364632" cy="1024466"/>
          </a:xfrm>
        </p:spPr>
        <p:txBody>
          <a:bodyPr anchor="b">
            <a:noAutofit/>
          </a:bodyPr>
          <a:lstStyle>
            <a:lvl1pPr marL="0" indent="0">
              <a:buNone/>
              <a:defRPr sz="258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745785" y="3928534"/>
            <a:ext cx="2364632" cy="2709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20"/>
            </a:lvl1pPr>
            <a:lvl2pPr marL="491490" indent="0">
              <a:buNone/>
              <a:defRPr sz="1720"/>
            </a:lvl2pPr>
            <a:lvl3pPr marL="982980" indent="0">
              <a:buNone/>
              <a:defRPr sz="1720"/>
            </a:lvl3pPr>
            <a:lvl4pPr marL="1474470" indent="0">
              <a:buNone/>
              <a:defRPr sz="1720"/>
            </a:lvl4pPr>
            <a:lvl5pPr marL="1965960" indent="0">
              <a:buNone/>
              <a:defRPr sz="1720"/>
            </a:lvl5pPr>
            <a:lvl6pPr marL="2457450" indent="0">
              <a:buNone/>
              <a:defRPr sz="1720"/>
            </a:lvl6pPr>
            <a:lvl7pPr marL="2948940" indent="0">
              <a:buNone/>
              <a:defRPr sz="1720"/>
            </a:lvl7pPr>
            <a:lvl8pPr marL="3440430" indent="0">
              <a:buNone/>
              <a:defRPr sz="1720"/>
            </a:lvl8pPr>
            <a:lvl9pPr marL="3931920" indent="0">
              <a:buNone/>
              <a:defRPr sz="172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745686" y="8581706"/>
            <a:ext cx="2367764" cy="1171892"/>
          </a:xfrm>
        </p:spPr>
        <p:txBody>
          <a:bodyPr anchor="t"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004984" y="3793067"/>
            <a:ext cx="0" cy="7044267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614757" y="3793067"/>
            <a:ext cx="0" cy="705223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3685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7132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7016" y="764826"/>
            <a:ext cx="1413402" cy="10357556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6186" y="1374587"/>
            <a:ext cx="5986473" cy="974779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09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7284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427" y="5087528"/>
            <a:ext cx="7117540" cy="3405595"/>
          </a:xfrm>
        </p:spPr>
        <p:txBody>
          <a:bodyPr anchor="b"/>
          <a:lstStyle>
            <a:lvl1pPr algn="l">
              <a:defRPr sz="4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1425" y="8493122"/>
            <a:ext cx="7117541" cy="1529600"/>
          </a:xfrm>
        </p:spPr>
        <p:txBody>
          <a:bodyPr anchor="t"/>
          <a:lstStyle>
            <a:lvl1pPr marL="0" indent="0" algn="l">
              <a:buNone/>
              <a:defRPr sz="215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91490" indent="0">
              <a:buNone/>
              <a:defRPr sz="1935">
                <a:solidFill>
                  <a:schemeClr val="tx1">
                    <a:tint val="75000"/>
                  </a:schemeClr>
                </a:solidFill>
              </a:defRPr>
            </a:lvl2pPr>
            <a:lvl3pPr marL="982980" indent="0">
              <a:buNone/>
              <a:defRPr sz="1720">
                <a:solidFill>
                  <a:schemeClr val="tx1">
                    <a:tint val="75000"/>
                  </a:schemeClr>
                </a:solidFill>
              </a:defRPr>
            </a:lvl3pPr>
            <a:lvl4pPr marL="147447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4pPr>
            <a:lvl5pPr marL="196596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5pPr>
            <a:lvl6pPr marL="245745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6pPr>
            <a:lvl7pPr marL="294894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7pPr>
            <a:lvl8pPr marL="344043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8pPr>
            <a:lvl9pPr marL="3931920" indent="0">
              <a:buNone/>
              <a:defRPr sz="15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951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9778" y="3663247"/>
            <a:ext cx="3545471" cy="7459134"/>
          </a:xfrm>
        </p:spPr>
        <p:txBody>
          <a:bodyPr>
            <a:normAutofit/>
          </a:bodyPr>
          <a:lstStyle>
            <a:lvl1pPr>
              <a:defRPr sz="1935"/>
            </a:lvl1pPr>
            <a:lvl2pPr>
              <a:defRPr sz="1720"/>
            </a:lvl2pPr>
            <a:lvl3pPr>
              <a:defRPr sz="1505"/>
            </a:lvl3pPr>
            <a:lvl4pPr>
              <a:defRPr sz="1290"/>
            </a:lvl4pPr>
            <a:lvl5pPr>
              <a:defRPr sz="1290"/>
            </a:lvl5pPr>
            <a:lvl6pPr>
              <a:defRPr sz="1290"/>
            </a:lvl6pPr>
            <a:lvl7pPr>
              <a:defRPr sz="1290"/>
            </a:lvl7pPr>
            <a:lvl8pPr>
              <a:defRPr sz="1290"/>
            </a:lvl8pPr>
            <a:lvl9pPr>
              <a:defRPr sz="129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0123" y="3655277"/>
            <a:ext cx="3545474" cy="7467102"/>
          </a:xfrm>
        </p:spPr>
        <p:txBody>
          <a:bodyPr>
            <a:normAutofit/>
          </a:bodyPr>
          <a:lstStyle>
            <a:lvl1pPr>
              <a:defRPr sz="1935"/>
            </a:lvl1pPr>
            <a:lvl2pPr>
              <a:defRPr sz="1720"/>
            </a:lvl2pPr>
            <a:lvl3pPr>
              <a:defRPr sz="1505"/>
            </a:lvl3pPr>
            <a:lvl4pPr>
              <a:defRPr sz="1290"/>
            </a:lvl4pPr>
            <a:lvl5pPr>
              <a:defRPr sz="1290"/>
            </a:lvl5pPr>
            <a:lvl6pPr>
              <a:defRPr sz="1290"/>
            </a:lvl6pPr>
            <a:lvl7pPr>
              <a:defRPr sz="1290"/>
            </a:lvl7pPr>
            <a:lvl8pPr>
              <a:defRPr sz="1290"/>
            </a:lvl8pPr>
            <a:lvl9pPr>
              <a:defRPr sz="129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812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9778" y="3386667"/>
            <a:ext cx="3545470" cy="1024466"/>
          </a:xfrm>
        </p:spPr>
        <p:txBody>
          <a:bodyPr anchor="b">
            <a:noAutofit/>
          </a:bodyPr>
          <a:lstStyle>
            <a:lvl1pPr marL="0" indent="0">
              <a:buNone/>
              <a:defRPr sz="258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9778" y="4470400"/>
            <a:ext cx="3545471" cy="6651979"/>
          </a:xfrm>
        </p:spPr>
        <p:txBody>
          <a:bodyPr>
            <a:normAutofit/>
          </a:bodyPr>
          <a:lstStyle>
            <a:lvl1pPr>
              <a:defRPr sz="1935"/>
            </a:lvl1pPr>
            <a:lvl2pPr>
              <a:defRPr sz="1720"/>
            </a:lvl2pPr>
            <a:lvl3pPr>
              <a:defRPr sz="1505"/>
            </a:lvl3pPr>
            <a:lvl4pPr>
              <a:defRPr sz="1290"/>
            </a:lvl4pPr>
            <a:lvl5pPr>
              <a:defRPr sz="1290"/>
            </a:lvl5pPr>
            <a:lvl6pPr>
              <a:defRPr sz="1290"/>
            </a:lvl6pPr>
            <a:lvl7pPr>
              <a:defRPr sz="1290"/>
            </a:lvl7pPr>
            <a:lvl8pPr>
              <a:defRPr sz="1290"/>
            </a:lvl8pPr>
            <a:lvl9pPr>
              <a:defRPr sz="129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0125" y="3386667"/>
            <a:ext cx="3545471" cy="1024466"/>
          </a:xfrm>
        </p:spPr>
        <p:txBody>
          <a:bodyPr anchor="b">
            <a:noAutofit/>
          </a:bodyPr>
          <a:lstStyle>
            <a:lvl1pPr marL="0" indent="0">
              <a:buNone/>
              <a:defRPr sz="258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91490" indent="0">
              <a:buNone/>
              <a:defRPr sz="2150" b="1"/>
            </a:lvl2pPr>
            <a:lvl3pPr marL="982980" indent="0">
              <a:buNone/>
              <a:defRPr sz="1935" b="1"/>
            </a:lvl3pPr>
            <a:lvl4pPr marL="1474470" indent="0">
              <a:buNone/>
              <a:defRPr sz="1720" b="1"/>
            </a:lvl4pPr>
            <a:lvl5pPr marL="1965960" indent="0">
              <a:buNone/>
              <a:defRPr sz="1720" b="1"/>
            </a:lvl5pPr>
            <a:lvl6pPr marL="2457450" indent="0">
              <a:buNone/>
              <a:defRPr sz="1720" b="1"/>
            </a:lvl6pPr>
            <a:lvl7pPr marL="2948940" indent="0">
              <a:buNone/>
              <a:defRPr sz="1720" b="1"/>
            </a:lvl7pPr>
            <a:lvl8pPr marL="3440430" indent="0">
              <a:buNone/>
              <a:defRPr sz="1720" b="1"/>
            </a:lvl8pPr>
            <a:lvl9pPr marL="3931920" indent="0">
              <a:buNone/>
              <a:defRPr sz="172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0125" y="4470400"/>
            <a:ext cx="3545471" cy="6651979"/>
          </a:xfrm>
        </p:spPr>
        <p:txBody>
          <a:bodyPr>
            <a:normAutofit/>
          </a:bodyPr>
          <a:lstStyle>
            <a:lvl1pPr>
              <a:defRPr sz="1935"/>
            </a:lvl1pPr>
            <a:lvl2pPr>
              <a:defRPr sz="1720"/>
            </a:lvl2pPr>
            <a:lvl3pPr>
              <a:defRPr sz="1505"/>
            </a:lvl3pPr>
            <a:lvl4pPr>
              <a:defRPr sz="1290"/>
            </a:lvl4pPr>
            <a:lvl5pPr>
              <a:defRPr sz="1290"/>
            </a:lvl5pPr>
            <a:lvl6pPr>
              <a:defRPr sz="1290"/>
            </a:lvl6pPr>
            <a:lvl7pPr>
              <a:defRPr sz="1290"/>
            </a:lvl7pPr>
            <a:lvl8pPr>
              <a:defRPr sz="1290"/>
            </a:lvl8pPr>
            <a:lvl9pPr>
              <a:defRPr sz="129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9499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26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531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424" y="2573867"/>
            <a:ext cx="2742822" cy="2573867"/>
          </a:xfrm>
        </p:spPr>
        <p:txBody>
          <a:bodyPr anchor="b"/>
          <a:lstStyle>
            <a:lvl1pPr algn="l">
              <a:defRPr sz="258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8602" y="2573867"/>
            <a:ext cx="4190364" cy="8128000"/>
          </a:xfrm>
        </p:spPr>
        <p:txBody>
          <a:bodyPr anchor="ctr">
            <a:normAutofit/>
          </a:bodyPr>
          <a:lstStyle>
            <a:lvl1pPr>
              <a:defRPr sz="2150"/>
            </a:lvl1pPr>
            <a:lvl2pPr>
              <a:defRPr sz="1935"/>
            </a:lvl2pPr>
            <a:lvl3pPr>
              <a:defRPr sz="1720"/>
            </a:lvl3pPr>
            <a:lvl4pPr>
              <a:defRPr sz="1505"/>
            </a:lvl4pPr>
            <a:lvl5pPr>
              <a:defRPr sz="1505"/>
            </a:lvl5pPr>
            <a:lvl6pPr>
              <a:defRPr sz="1505"/>
            </a:lvl6pPr>
            <a:lvl7pPr>
              <a:defRPr sz="1505"/>
            </a:lvl7pPr>
            <a:lvl8pPr>
              <a:defRPr sz="1505"/>
            </a:lvl8pPr>
            <a:lvl9pPr>
              <a:defRPr sz="15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1425" y="5563167"/>
            <a:ext cx="2742821" cy="5147732"/>
          </a:xfrm>
        </p:spPr>
        <p:txBody>
          <a:bodyPr/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2723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0580" y="3296341"/>
            <a:ext cx="4107225" cy="2799659"/>
          </a:xfrm>
        </p:spPr>
        <p:txBody>
          <a:bodyPr anchor="b">
            <a:normAutofit/>
          </a:bodyPr>
          <a:lstStyle>
            <a:lvl1pPr algn="l">
              <a:defRPr sz="387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04532" y="2032000"/>
            <a:ext cx="2580994" cy="812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20"/>
            </a:lvl1pPr>
            <a:lvl2pPr marL="491490" indent="0">
              <a:buNone/>
              <a:defRPr sz="1720"/>
            </a:lvl2pPr>
            <a:lvl3pPr marL="982980" indent="0">
              <a:buNone/>
              <a:defRPr sz="1720"/>
            </a:lvl3pPr>
            <a:lvl4pPr marL="1474470" indent="0">
              <a:buNone/>
              <a:defRPr sz="1720"/>
            </a:lvl4pPr>
            <a:lvl5pPr marL="1965960" indent="0">
              <a:buNone/>
              <a:defRPr sz="1720"/>
            </a:lvl5pPr>
            <a:lvl6pPr marL="2457450" indent="0">
              <a:buNone/>
              <a:defRPr sz="1720"/>
            </a:lvl6pPr>
            <a:lvl7pPr marL="2948940" indent="0">
              <a:buNone/>
              <a:defRPr sz="1720"/>
            </a:lvl7pPr>
            <a:lvl8pPr marL="3440430" indent="0">
              <a:buNone/>
              <a:defRPr sz="1720"/>
            </a:lvl8pPr>
            <a:lvl9pPr marL="3931920" indent="0">
              <a:buNone/>
              <a:defRPr sz="172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1424" y="6502400"/>
            <a:ext cx="4100833" cy="2438400"/>
          </a:xfrm>
        </p:spPr>
        <p:txBody>
          <a:bodyPr>
            <a:normAutofit/>
          </a:bodyPr>
          <a:lstStyle>
            <a:lvl1pPr marL="0" indent="0">
              <a:buNone/>
              <a:defRPr sz="1505"/>
            </a:lvl1pPr>
            <a:lvl2pPr marL="491490" indent="0">
              <a:buNone/>
              <a:defRPr sz="1290"/>
            </a:lvl2pPr>
            <a:lvl3pPr marL="982980" indent="0">
              <a:buNone/>
              <a:defRPr sz="1075"/>
            </a:lvl3pPr>
            <a:lvl4pPr marL="1474470" indent="0">
              <a:buNone/>
              <a:defRPr sz="968"/>
            </a:lvl4pPr>
            <a:lvl5pPr marL="1965960" indent="0">
              <a:buNone/>
              <a:defRPr sz="968"/>
            </a:lvl5pPr>
            <a:lvl6pPr marL="2457450" indent="0">
              <a:buNone/>
              <a:defRPr sz="968"/>
            </a:lvl6pPr>
            <a:lvl7pPr marL="2948940" indent="0">
              <a:buNone/>
              <a:defRPr sz="968"/>
            </a:lvl7pPr>
            <a:lvl8pPr marL="3440430" indent="0">
              <a:buNone/>
              <a:defRPr sz="968"/>
            </a:lvl8pPr>
            <a:lvl9pPr marL="3931920" indent="0">
              <a:buNone/>
              <a:defRPr sz="968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707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771889" y="2980267"/>
            <a:ext cx="3030855" cy="5012267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6116569" y="-812800"/>
            <a:ext cx="1720215" cy="28448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771889" y="10837333"/>
            <a:ext cx="1064895" cy="1761067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65537" y="4741333"/>
            <a:ext cx="4505325" cy="7450667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902772" y="5147733"/>
            <a:ext cx="2539365" cy="4199467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326567" y="0"/>
            <a:ext cx="737235" cy="19545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063" y="804832"/>
            <a:ext cx="7584534" cy="24898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9778" y="3649645"/>
            <a:ext cx="7215028" cy="7458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709028" y="3331498"/>
            <a:ext cx="1761065" cy="24580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83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5641B4F-239A-440B-9998-2F4120DC4D14}" type="datetimeFigureOut">
              <a:rPr lang="ru-RU" smtClean="0"/>
              <a:pPr/>
              <a:t>24.05.2024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5344546" y="5881897"/>
            <a:ext cx="6861858" cy="2458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83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8348914" y="525754"/>
            <a:ext cx="675974" cy="13647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01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BCA34-F402-45C1-AFD2-B2D0BA520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13913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04" r:id="rId1"/>
    <p:sldLayoutId id="2147484105" r:id="rId2"/>
    <p:sldLayoutId id="2147484106" r:id="rId3"/>
    <p:sldLayoutId id="2147484107" r:id="rId4"/>
    <p:sldLayoutId id="2147484108" r:id="rId5"/>
    <p:sldLayoutId id="2147484109" r:id="rId6"/>
    <p:sldLayoutId id="2147484110" r:id="rId7"/>
    <p:sldLayoutId id="2147484111" r:id="rId8"/>
    <p:sldLayoutId id="2147484112" r:id="rId9"/>
    <p:sldLayoutId id="2147484113" r:id="rId10"/>
    <p:sldLayoutId id="2147484114" r:id="rId11"/>
    <p:sldLayoutId id="2147484115" r:id="rId12"/>
    <p:sldLayoutId id="2147484116" r:id="rId13"/>
    <p:sldLayoutId id="2147484117" r:id="rId14"/>
    <p:sldLayoutId id="2147484118" r:id="rId15"/>
    <p:sldLayoutId id="2147484119" r:id="rId16"/>
    <p:sldLayoutId id="2147484120" r:id="rId17"/>
  </p:sldLayoutIdLst>
  <p:txStyles>
    <p:titleStyle>
      <a:lvl1pPr algn="l" defTabSz="491490" rtl="0" eaLnBrk="1" latinLnBrk="0" hangingPunct="1">
        <a:spcBef>
          <a:spcPct val="0"/>
        </a:spcBef>
        <a:buNone/>
        <a:defRPr sz="4515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8618" indent="-368618" algn="l" defTabSz="491490" rtl="0" eaLnBrk="1" latinLnBrk="0" hangingPunct="1">
        <a:spcBef>
          <a:spcPts val="1075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15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98671" indent="-307181" algn="l" defTabSz="491490" rtl="0" eaLnBrk="1" latinLnBrk="0" hangingPunct="1">
        <a:spcBef>
          <a:spcPts val="1075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935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228725" indent="-245745" algn="l" defTabSz="491490" rtl="0" eaLnBrk="1" latinLnBrk="0" hangingPunct="1">
        <a:spcBef>
          <a:spcPts val="1075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72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720215" indent="-245745" algn="l" defTabSz="491490" rtl="0" eaLnBrk="1" latinLnBrk="0" hangingPunct="1">
        <a:spcBef>
          <a:spcPts val="1075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505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211705" indent="-245745" algn="l" defTabSz="491490" rtl="0" eaLnBrk="1" latinLnBrk="0" hangingPunct="1">
        <a:spcBef>
          <a:spcPts val="1075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505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703195" indent="-245745" algn="l" defTabSz="491490" rtl="0" eaLnBrk="1" latinLnBrk="0" hangingPunct="1">
        <a:spcBef>
          <a:spcPts val="1075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505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194685" indent="-245745" algn="l" defTabSz="491490" rtl="0" eaLnBrk="1" latinLnBrk="0" hangingPunct="1">
        <a:spcBef>
          <a:spcPts val="1075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505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686175" indent="-245745" algn="l" defTabSz="491490" rtl="0" eaLnBrk="1" latinLnBrk="0" hangingPunct="1">
        <a:spcBef>
          <a:spcPts val="1075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505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4177665" indent="-245745" algn="l" defTabSz="491490" rtl="0" eaLnBrk="1" latinLnBrk="0" hangingPunct="1">
        <a:spcBef>
          <a:spcPts val="1075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505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9149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1pPr>
      <a:lvl2pPr marL="491490" algn="l" defTabSz="49149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2pPr>
      <a:lvl3pPr marL="982980" algn="l" defTabSz="49149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3pPr>
      <a:lvl4pPr marL="1474470" algn="l" defTabSz="49149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4pPr>
      <a:lvl5pPr marL="1965960" algn="l" defTabSz="49149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5pPr>
      <a:lvl6pPr marL="2457450" algn="l" defTabSz="49149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6pPr>
      <a:lvl7pPr marL="2948940" algn="l" defTabSz="49149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7pPr>
      <a:lvl8pPr marL="3440430" algn="l" defTabSz="49149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8pPr>
      <a:lvl9pPr marL="3931920" algn="l" defTabSz="491490" rtl="0" eaLnBrk="1" latinLnBrk="0" hangingPunct="1">
        <a:defRPr sz="19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248" y="1217092"/>
            <a:ext cx="8178952" cy="1320800"/>
          </a:xfrm>
        </p:spPr>
        <p:txBody>
          <a:bodyPr>
            <a:noAutofit/>
          </a:bodyPr>
          <a:lstStyle/>
          <a:p>
            <a:pPr algn="ctr"/>
            <a:r>
              <a:rPr lang="kk-KZ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№6 бастауыш мектебі коммуналдық мемлекеттік мекемесінің  білім алушылардың ата –аналармен  жүргізілген </a:t>
            </a: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2022 – 2023 </a:t>
            </a:r>
            <a:r>
              <a:rPr lang="kk-KZ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жылының психологиялық – педагогикалық кеңес беру</a:t>
            </a:r>
            <a:br>
              <a:rPr lang="kk-KZ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бағытының</a:t>
            </a:r>
            <a:r>
              <a:rPr lang="kk-KZ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іске асыру сапасы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77544360"/>
              </p:ext>
            </p:extLst>
          </p:nvPr>
        </p:nvGraphicFramePr>
        <p:xfrm>
          <a:off x="719950" y="3032932"/>
          <a:ext cx="8332609" cy="2052324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29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577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965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491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310640"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Қ\с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 жылы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Сол</a:t>
                      </a:r>
                      <a:r>
                        <a:rPr lang="kk-KZ" sz="2000" b="1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жылдағы жалпы </a:t>
                      </a:r>
                    </a:p>
                    <a:p>
                      <a:r>
                        <a:rPr lang="kk-KZ" sz="2000" b="1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ата – аналардың саны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Қызмет </a:t>
                      </a:r>
                    </a:p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көрсетудың</a:t>
                      </a:r>
                    </a:p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пайызыдық</a:t>
                      </a:r>
                    </a:p>
                    <a:p>
                      <a:r>
                        <a:rPr lang="kk-KZ" sz="2000" b="1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көрсеткіш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1">
                <a:tc>
                  <a:txBody>
                    <a:bodyPr/>
                    <a:lstStyle/>
                    <a:p>
                      <a:r>
                        <a:rPr lang="kk-KZ" sz="18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</a:t>
                      </a:r>
                      <a:r>
                        <a:rPr lang="ru-RU" sz="18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kk-KZ" sz="18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– 2023</a:t>
                      </a:r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45</a:t>
                      </a:r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1">
                <a:tc>
                  <a:txBody>
                    <a:bodyPr/>
                    <a:lstStyle/>
                    <a:p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b="1" i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endParaRPr lang="ru-RU" sz="1800" b="1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1351531023"/>
              </p:ext>
            </p:extLst>
          </p:nvPr>
        </p:nvGraphicFramePr>
        <p:xfrm>
          <a:off x="991893" y="6075336"/>
          <a:ext cx="7847307" cy="4541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05575867"/>
              </p:ext>
            </p:extLst>
          </p:nvPr>
        </p:nvGraphicFramePr>
        <p:xfrm>
          <a:off x="6979920" y="3048000"/>
          <a:ext cx="2057400" cy="246888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468880">
                <a:tc>
                  <a:txBody>
                    <a:bodyPr/>
                    <a:lstStyle/>
                    <a:p>
                      <a:r>
                        <a:rPr lang="kk-KZ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Қызмет </a:t>
                      </a:r>
                    </a:p>
                    <a:p>
                      <a:r>
                        <a:rPr lang="kk-KZ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көрсетудың</a:t>
                      </a:r>
                    </a:p>
                    <a:p>
                      <a:r>
                        <a:rPr lang="kk-KZ" sz="18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сандық</a:t>
                      </a:r>
                    </a:p>
                    <a:p>
                      <a:r>
                        <a:rPr lang="kk-KZ" sz="1800" b="1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көрсеткіш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dirty="0"/>
                    </a:p>
                    <a:p>
                      <a:r>
                        <a:rPr lang="kk-KZ" sz="2000" b="1" dirty="0">
                          <a:solidFill>
                            <a:schemeClr val="bg1"/>
                          </a:solidFill>
                        </a:rPr>
                        <a:t>34</a:t>
                      </a:r>
                    </a:p>
                    <a:p>
                      <a:endParaRPr lang="kk-KZ" sz="20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ru-RU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589" y="1645835"/>
            <a:ext cx="8178952" cy="1320800"/>
          </a:xfrm>
        </p:spPr>
        <p:txBody>
          <a:bodyPr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6 бастауыш </a:t>
            </a:r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 </a:t>
            </a:r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коммуналдық мемлекеттік мекемесінің білім алушылардың 2022-2023 оқу  жылының оқушыларының таным процестерінің салыстырмалы көрсеткіштер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Содержимое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9683409"/>
              </p:ext>
            </p:extLst>
          </p:nvPr>
        </p:nvGraphicFramePr>
        <p:xfrm>
          <a:off x="888365" y="3409633"/>
          <a:ext cx="7960995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1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8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8455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Қ/с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Оқу жылы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Жалпы</a:t>
                      </a:r>
                    </a:p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Оқушы саны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Зейін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Қабылдау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Есте сақтау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Сөйлеу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Қиялдау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solidFill>
                            <a:schemeClr val="bg1"/>
                          </a:solidFill>
                        </a:rPr>
                        <a:t>Ойлау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/>
                        <a:t>2</a:t>
                      </a:r>
                      <a:endParaRPr lang="ru-RU" sz="1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/>
                        <a:t>2022-2023</a:t>
                      </a:r>
                      <a:endParaRPr lang="ru-RU" sz="1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/>
                        <a:t>84</a:t>
                      </a:r>
                      <a:endParaRPr lang="ru-RU" sz="1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38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37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39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49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53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35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1328952084"/>
              </p:ext>
            </p:extLst>
          </p:nvPr>
        </p:nvGraphicFramePr>
        <p:xfrm>
          <a:off x="685801" y="5562600"/>
          <a:ext cx="8136870" cy="5852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029" y="950820"/>
            <a:ext cx="8178952" cy="2335855"/>
          </a:xfrm>
        </p:spPr>
        <p:txBody>
          <a:bodyPr>
            <a:noAutofit/>
          </a:bodyPr>
          <a:lstStyle/>
          <a:p>
            <a:pPr algn="ctr"/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6 бастауыш мектебі коммуналдық мемлекеттік мекемесінің  2022- 2023 оқу жылыда мектеп алды дайындық тобының мектепке дайындығының көрсеткіштер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951440781"/>
              </p:ext>
            </p:extLst>
          </p:nvPr>
        </p:nvGraphicFramePr>
        <p:xfrm>
          <a:off x="640080" y="5958840"/>
          <a:ext cx="8732519" cy="5282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Содержимое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794251443"/>
              </p:ext>
            </p:extLst>
          </p:nvPr>
        </p:nvGraphicFramePr>
        <p:xfrm>
          <a:off x="542925" y="3032760"/>
          <a:ext cx="8845548" cy="1748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2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33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49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742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7425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7425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55349">
                <a:tc>
                  <a:txBody>
                    <a:bodyPr/>
                    <a:lstStyle/>
                    <a:p>
                      <a:r>
                        <a:rPr lang="kk-KZ" dirty="0"/>
                        <a:t>Қ\с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Оқу жылы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/>
                        <a:t>Жалаы оқушылар саны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Жоғары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Орта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Төмен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8955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chemeClr val="tx1"/>
                          </a:solidFill>
                        </a:rPr>
                        <a:t>202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k-KZ" b="1" dirty="0">
                          <a:solidFill>
                            <a:schemeClr val="tx1"/>
                          </a:solidFill>
                        </a:rPr>
                        <a:t>- 202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8955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558</TotalTime>
  <Words>130</Words>
  <Application>Microsoft Office PowerPoint</Application>
  <PresentationFormat>Произвольный</PresentationFormat>
  <Paragraphs>53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Ион</vt:lpstr>
      <vt:lpstr>№6 бастауыш мектебі коммуналдық мемлекеттік мекемесінің  білім алушылардың ата –аналармен  жүргізілген  2022 – 2023 оқу жылының психологиялық – педагогикалық кеңес беру бағытының  іске асыру сапасы </vt:lpstr>
      <vt:lpstr>№ 6 бастауыш мектебі коммуналдық мемлекеттік мекемесінің білім алушылардың 2022-2023 оқу  жылының оқушыларының таным процестерінің салыстырмалы көрсеткіштер  </vt:lpstr>
      <vt:lpstr>№ 6 бастауыш мектебі коммуналдық мемлекеттік мекемесінің  2022- 2023 оқу жылыда мектеп алды дайындық тобының мектепке дайындығының көрсеткіштер  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20</cp:revision>
  <dcterms:created xsi:type="dcterms:W3CDTF">2022-10-11T03:48:51Z</dcterms:created>
  <dcterms:modified xsi:type="dcterms:W3CDTF">2024-05-23T22:28:36Z</dcterms:modified>
</cp:coreProperties>
</file>