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75" r:id="rId2"/>
    <p:sldId id="276" r:id="rId3"/>
    <p:sldId id="277" r:id="rId4"/>
    <p:sldId id="278" r:id="rId5"/>
  </p:sldIdLst>
  <p:sldSz cx="98298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3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-2333" y="-72"/>
      </p:cViewPr>
      <p:guideLst>
        <p:guide orient="horz" pos="3840"/>
        <p:guide pos="3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14E-2"/>
          <c:y val="4.0446337650416844E-2"/>
          <c:w val="0.55061260571595028"/>
          <c:h val="0.7173647146565697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Кеңес берілген ата - аналардың саны</c:v>
                </c:pt>
              </c:strCache>
            </c:strRef>
          </c:tx>
          <c:spPr>
            <a:solidFill>
              <a:srgbClr val="00B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оқу жылы</c:v>
                </c:pt>
              </c:strCache>
            </c:strRef>
          </c:cat>
          <c:val>
            <c:numRef>
              <c:f>Лист1!$B$4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CB-4026-A024-8A8D84E124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Мектептегі жалпы ата - аналардың саны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оқу жылы</c:v>
                </c:pt>
              </c:strCache>
            </c:strRef>
          </c:cat>
          <c:val>
            <c:numRef>
              <c:f>Лист1!$C$4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CB-4026-A024-8A8D84E1243D}"/>
            </c:ext>
          </c:extLst>
        </c:ser>
        <c:dLbls/>
        <c:shape val="pyramid"/>
        <c:axId val="126802176"/>
        <c:axId val="134479872"/>
        <c:axId val="91288896"/>
      </c:bar3DChart>
      <c:catAx>
        <c:axId val="12680217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34479872"/>
        <c:crosses val="autoZero"/>
        <c:auto val="1"/>
        <c:lblAlgn val="ctr"/>
        <c:lblOffset val="100"/>
      </c:catAx>
      <c:valAx>
        <c:axId val="1344798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26802176"/>
        <c:crosses val="autoZero"/>
        <c:crossBetween val="between"/>
      </c:valAx>
      <c:serAx>
        <c:axId val="91288896"/>
        <c:scaling>
          <c:orientation val="minMax"/>
        </c:scaling>
        <c:axPos val="b"/>
        <c:tickLblPos val="nextTo"/>
        <c:crossAx val="134479872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886383052357378"/>
          <c:y val="0.23370052085397855"/>
          <c:w val="0.31946449909504021"/>
          <c:h val="0.45291041364420748"/>
        </c:manualLayout>
      </c:layout>
    </c:legend>
    <c:plotVisOnly val="1"/>
    <c:dispBlanksAs val="gap"/>
  </c:chart>
  <c:spPr>
    <a:solidFill>
      <a:srgbClr val="00B0F0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69E-2"/>
          <c:y val="4.0446337650416851E-2"/>
          <c:w val="0.75195535875588582"/>
          <c:h val="0.717364714656569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Зейін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Лист1!$B$4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42-44B2-9166-D78AA4D8655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Қабылдау</c:v>
                </c:pt>
              </c:strCache>
            </c:strRef>
          </c:tx>
          <c:spPr>
            <a:solidFill>
              <a:schemeClr val="bg1">
                <a:lumMod val="85000"/>
                <a:lumOff val="1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Лист1!$C$4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42-44B2-9166-D78AA4D8655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Қиялдау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Лист1!$D$4</c:f>
              <c:numCache>
                <c:formatCode>General</c:formatCode>
                <c:ptCount val="1"/>
                <c:pt idx="0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42-44B2-9166-D78AA4D8655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Есте сақтау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Лист1!$E$4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442-44B2-9166-D78AA4D8655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Ойлау</c:v>
                </c:pt>
              </c:strCache>
            </c:strRef>
          </c:tx>
          <c:spPr>
            <a:solidFill>
              <a:schemeClr val="tx2">
                <a:lumMod val="1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Лист1!$F$4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442-44B2-9166-D78AA4D8655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Сөйлеу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      оқу жылы  105 оқушы</c:v>
                </c:pt>
              </c:strCache>
            </c:strRef>
          </c:cat>
          <c:val>
            <c:numRef>
              <c:f>Лист1!$G$4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442-44B2-9166-D78AA4D86558}"/>
            </c:ext>
          </c:extLst>
        </c:ser>
        <c:dLbls/>
        <c:shape val="cylinder"/>
        <c:axId val="138693632"/>
        <c:axId val="138720384"/>
        <c:axId val="0"/>
      </c:bar3DChart>
      <c:catAx>
        <c:axId val="1386936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38720384"/>
        <c:crosses val="autoZero"/>
        <c:auto val="1"/>
        <c:lblAlgn val="ctr"/>
        <c:lblOffset val="100"/>
      </c:catAx>
      <c:valAx>
        <c:axId val="1387203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3869363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85552417575800033"/>
          <c:y val="0.16425610372922142"/>
          <c:w val="0.1444758242419997"/>
          <c:h val="0.6187055719597554"/>
        </c:manualLayout>
      </c:layout>
      <c:spPr>
        <a:ln>
          <a:noFill/>
        </a:ln>
      </c:spPr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</c:chart>
  <c:spPr>
    <a:solidFill>
      <a:srgbClr val="0070C0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69E-2"/>
          <c:y val="4.0446337650416851E-2"/>
          <c:w val="0.72658702488938187"/>
          <c:h val="0.7173647146565697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Төмен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оқу жылы  13  оқушы</c:v>
                </c:pt>
              </c:strCache>
            </c:strRef>
          </c:cat>
          <c:val>
            <c:numRef>
              <c:f>Лист1!$B$4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3A-47F1-9AE1-BE44AA8DEC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Орта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оқу жылы  13  оқушы</c:v>
                </c:pt>
              </c:strCache>
            </c:strRef>
          </c:cat>
          <c:val>
            <c:numRef>
              <c:f>Лист1!$C$4</c:f>
              <c:numCache>
                <c:formatCode>General</c:formatCode>
                <c:ptCount val="1"/>
                <c:pt idx="0">
                  <c:v>38.5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B3A-47F1-9AE1-BE44AA8DECE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Жоғары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</c:f>
              <c:strCache>
                <c:ptCount val="1"/>
                <c:pt idx="0">
                  <c:v>2021  - 2022 оқу жылы  13  оқушы</c:v>
                </c:pt>
              </c:strCache>
            </c:strRef>
          </c:cat>
          <c:val>
            <c:numRef>
              <c:f>Лист1!$D$4</c:f>
              <c:numCache>
                <c:formatCode>General</c:formatCode>
                <c:ptCount val="1"/>
                <c:pt idx="0">
                  <c:v>61.5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B3A-47F1-9AE1-BE44AA8DECED}"/>
            </c:ext>
          </c:extLst>
        </c:ser>
        <c:dLbls/>
        <c:shape val="cylinder"/>
        <c:axId val="125011456"/>
        <c:axId val="125012992"/>
        <c:axId val="0"/>
      </c:bar3DChart>
      <c:catAx>
        <c:axId val="12501145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25012992"/>
        <c:crosses val="autoZero"/>
        <c:auto val="1"/>
        <c:lblAlgn val="ctr"/>
        <c:lblOffset val="100"/>
      </c:catAx>
      <c:valAx>
        <c:axId val="12501299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25011456"/>
        <c:crosses val="autoZero"/>
        <c:crossBetween val="between"/>
      </c:valAx>
    </c:plotArea>
    <c:legend>
      <c:legendPos val="r"/>
      <c:legendEntry>
        <c:idx val="2"/>
        <c:txPr>
          <a:bodyPr/>
          <a:lstStyle/>
          <a:p>
            <a:pPr>
              <a:defRPr sz="13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0"/>
        <c:txPr>
          <a:bodyPr/>
          <a:lstStyle/>
          <a:p>
            <a:pPr>
              <a:defRPr sz="1600" b="1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84679678337945774"/>
          <c:y val="0.22653710287486237"/>
          <c:w val="0.11811803673144027"/>
          <c:h val="0.55419151360949948"/>
        </c:manualLayout>
      </c:layout>
      <c:spPr>
        <a:ln>
          <a:solidFill>
            <a:schemeClr val="accent1">
              <a:lumMod val="50000"/>
            </a:schemeClr>
          </a:solidFill>
        </a:ln>
      </c:spPr>
    </c:legend>
    <c:plotVisOnly val="1"/>
    <c:dispBlanksAs val="gap"/>
  </c:chart>
  <c:spPr>
    <a:solidFill>
      <a:srgbClr val="0070C0"/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829802" cy="12192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1"/>
            <a:ext cx="2477930" cy="12192002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2756" y="1995312"/>
            <a:ext cx="7088207" cy="4244622"/>
          </a:xfrm>
        </p:spPr>
        <p:txBody>
          <a:bodyPr anchor="b">
            <a:normAutofit/>
          </a:bodyPr>
          <a:lstStyle>
            <a:lvl1pPr algn="l">
              <a:defRPr sz="51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2756" y="6403623"/>
            <a:ext cx="7088207" cy="2943577"/>
          </a:xfrm>
        </p:spPr>
        <p:txBody>
          <a:bodyPr>
            <a:normAutofit/>
          </a:bodyPr>
          <a:lstStyle>
            <a:lvl1pPr marL="0" indent="0" algn="l">
              <a:buNone/>
              <a:defRPr sz="2150" cap="all" baseline="0">
                <a:solidFill>
                  <a:schemeClr val="tx2"/>
                </a:solidFill>
              </a:defRPr>
            </a:lvl1pPr>
            <a:lvl2pPr marL="491490" indent="0" algn="ctr">
              <a:buNone/>
              <a:defRPr sz="2150"/>
            </a:lvl2pPr>
            <a:lvl3pPr marL="982980" indent="0" algn="ctr">
              <a:buNone/>
              <a:defRPr sz="1935"/>
            </a:lvl3pPr>
            <a:lvl4pPr marL="1474470" indent="0" algn="ctr">
              <a:buNone/>
              <a:defRPr sz="1720"/>
            </a:lvl4pPr>
            <a:lvl5pPr marL="1965960" indent="0" algn="ctr">
              <a:buNone/>
              <a:defRPr sz="1720"/>
            </a:lvl5pPr>
            <a:lvl6pPr marL="2457450" indent="0" algn="ctr">
              <a:buNone/>
              <a:defRPr sz="1720"/>
            </a:lvl6pPr>
            <a:lvl7pPr marL="2948940" indent="0" algn="ctr">
              <a:buNone/>
              <a:defRPr sz="1720"/>
            </a:lvl7pPr>
            <a:lvl8pPr marL="3440430" indent="0" algn="ctr">
              <a:buNone/>
              <a:defRPr sz="1720"/>
            </a:lvl8pPr>
            <a:lvl9pPr marL="3931920" indent="0" algn="ctr">
              <a:buNone/>
              <a:defRPr sz="172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36131" y="9618138"/>
            <a:ext cx="2211705" cy="649111"/>
          </a:xfrm>
        </p:spPr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755" y="9618138"/>
            <a:ext cx="4131940" cy="64911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9274" y="9618134"/>
            <a:ext cx="621691" cy="649111"/>
          </a:xfrm>
        </p:spPr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759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2" y="7652739"/>
            <a:ext cx="7991836" cy="1456631"/>
          </a:xfrm>
        </p:spPr>
        <p:txBody>
          <a:bodyPr anchor="b">
            <a:normAutofit/>
          </a:bodyPr>
          <a:lstStyle>
            <a:lvl1pPr>
              <a:defRPr sz="344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0262" y="1078091"/>
            <a:ext cx="7991836" cy="5866272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44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0226" y="9109369"/>
            <a:ext cx="7990630" cy="1213284"/>
          </a:xfrm>
        </p:spPr>
        <p:txBody>
          <a:bodyPr>
            <a:normAutofit/>
          </a:bodyPr>
          <a:lstStyle>
            <a:lvl1pPr marL="0" indent="0">
              <a:buNone/>
              <a:defRPr sz="1720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920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300" y="1083733"/>
            <a:ext cx="7986676" cy="6096000"/>
          </a:xfrm>
        </p:spPr>
        <p:txBody>
          <a:bodyPr anchor="ctr">
            <a:normAutofit/>
          </a:bodyPr>
          <a:lstStyle>
            <a:lvl1pPr>
              <a:defRPr sz="387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0262" y="7857068"/>
            <a:ext cx="7985470" cy="2438398"/>
          </a:xfrm>
        </p:spPr>
        <p:txBody>
          <a:bodyPr anchor="ctr">
            <a:normAutofit/>
          </a:bodyPr>
          <a:lstStyle>
            <a:lvl1pPr marL="0" indent="0">
              <a:buNone/>
              <a:defRPr sz="1935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27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008" y="1083734"/>
            <a:ext cx="7500344" cy="4886096"/>
          </a:xfrm>
        </p:spPr>
        <p:txBody>
          <a:bodyPr anchor="ctr">
            <a:normAutofit/>
          </a:bodyPr>
          <a:lstStyle>
            <a:lvl1pPr>
              <a:defRPr sz="387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87270" y="5983213"/>
            <a:ext cx="7056541" cy="975943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0262" y="7662078"/>
            <a:ext cx="7986715" cy="2647993"/>
          </a:xfrm>
        </p:spPr>
        <p:txBody>
          <a:bodyPr anchor="ctr">
            <a:normAutofit/>
          </a:bodyPr>
          <a:lstStyle>
            <a:lvl1pPr marL="0" indent="0">
              <a:buNone/>
              <a:defRPr sz="1935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748822" y="1277259"/>
            <a:ext cx="491490" cy="1039602"/>
          </a:xfrm>
          <a:prstGeom prst="rect">
            <a:avLst/>
          </a:prstGeom>
        </p:spPr>
        <p:txBody>
          <a:bodyPr vert="horz" lIns="98298" tIns="49149" rIns="98298" bIns="49149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403783" y="4915506"/>
            <a:ext cx="491490" cy="1039602"/>
          </a:xfrm>
          <a:prstGeom prst="rect">
            <a:avLst/>
          </a:prstGeom>
        </p:spPr>
        <p:txBody>
          <a:bodyPr vert="horz" lIns="98298" tIns="49149" rIns="98298" bIns="49149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6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43392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3" y="3793854"/>
            <a:ext cx="7986714" cy="4465484"/>
          </a:xfrm>
        </p:spPr>
        <p:txBody>
          <a:bodyPr anchor="b">
            <a:normAutofit/>
          </a:bodyPr>
          <a:lstStyle>
            <a:lvl1pPr>
              <a:defRPr sz="387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0225" y="8280275"/>
            <a:ext cx="7985507" cy="2027812"/>
          </a:xfrm>
        </p:spPr>
        <p:txBody>
          <a:bodyPr anchor="t">
            <a:normAutofit/>
          </a:bodyPr>
          <a:lstStyle>
            <a:lvl1pPr marL="0" indent="0">
              <a:buNone/>
              <a:defRPr sz="1935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5736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20265" y="1083733"/>
            <a:ext cx="7986711" cy="33866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20262" y="4754601"/>
            <a:ext cx="2577500" cy="12192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20264" y="5973801"/>
            <a:ext cx="2576164" cy="4321664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0031" y="4760240"/>
            <a:ext cx="2567411" cy="12192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40031" y="5979440"/>
            <a:ext cx="2568130" cy="4321664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1032" y="4754601"/>
            <a:ext cx="2575943" cy="12192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331032" y="5973801"/>
            <a:ext cx="2575943" cy="4321664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231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20264" y="1083733"/>
            <a:ext cx="7986711" cy="33866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20265" y="7830393"/>
            <a:ext cx="2576162" cy="1024466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20265" y="4741330"/>
            <a:ext cx="2576162" cy="2709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35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20265" y="8854861"/>
            <a:ext cx="2576162" cy="1453943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19299" y="7830393"/>
            <a:ext cx="2580323" cy="1024466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19300" y="4741330"/>
            <a:ext cx="2579145" cy="2709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35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18122" y="8854857"/>
            <a:ext cx="2580323" cy="1440608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1133" y="7830391"/>
            <a:ext cx="2572535" cy="1024466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5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331032" y="4741330"/>
            <a:ext cx="2575944" cy="2709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35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331032" y="8854854"/>
            <a:ext cx="2575943" cy="1440613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3318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1580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0436" y="1083734"/>
            <a:ext cx="1616540" cy="9211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0262" y="1083734"/>
            <a:ext cx="6247301" cy="92117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666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920265" y="1099588"/>
            <a:ext cx="7986711" cy="262856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920265" y="3999088"/>
            <a:ext cx="7986711" cy="62963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6012143" y="10459160"/>
            <a:ext cx="2211705" cy="649111"/>
          </a:xfrm>
        </p:spPr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0264" y="10459158"/>
            <a:ext cx="5030443" cy="649111"/>
          </a:xfrm>
        </p:spPr>
        <p:txBody>
          <a:bodyPr/>
          <a:lstStyle/>
          <a:p>
            <a:endParaRPr lang="ru-RU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85" y="10459157"/>
            <a:ext cx="621691" cy="649111"/>
          </a:xfrm>
        </p:spPr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775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2" y="2523071"/>
            <a:ext cx="7986713" cy="5071532"/>
          </a:xfrm>
        </p:spPr>
        <p:txBody>
          <a:bodyPr anchor="b">
            <a:normAutofit/>
          </a:bodyPr>
          <a:lstStyle>
            <a:lvl1pPr>
              <a:defRPr sz="387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0262" y="7865533"/>
            <a:ext cx="7986713" cy="2444046"/>
          </a:xfrm>
        </p:spPr>
        <p:txBody>
          <a:bodyPr>
            <a:normAutofit/>
          </a:bodyPr>
          <a:lstStyle>
            <a:lvl1pPr marL="0" indent="0">
              <a:buNone/>
              <a:defRPr sz="1935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9149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2pPr>
            <a:lvl3pPr marL="98298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3pPr>
            <a:lvl4pPr marL="147447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4pPr>
            <a:lvl5pPr marL="196596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5pPr>
            <a:lvl6pPr marL="245745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6pPr>
            <a:lvl7pPr marL="294894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7pPr>
            <a:lvl8pPr marL="344043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8pPr>
            <a:lvl9pPr marL="393192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694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263" y="3999086"/>
            <a:ext cx="3933201" cy="62963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6337" y="3999086"/>
            <a:ext cx="3930639" cy="62963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113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2" y="1100671"/>
            <a:ext cx="7986713" cy="262748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9820" y="3999086"/>
            <a:ext cx="3693645" cy="146473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58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0263" y="5463820"/>
            <a:ext cx="3933202" cy="48316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5892" y="3999085"/>
            <a:ext cx="3691082" cy="146473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580" b="0" cap="all" baseline="0">
                <a:solidFill>
                  <a:schemeClr val="tx1"/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6336" y="5463820"/>
            <a:ext cx="3930639" cy="48316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721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857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004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531" y="1083735"/>
            <a:ext cx="3108930" cy="2915349"/>
          </a:xfrm>
        </p:spPr>
        <p:txBody>
          <a:bodyPr anchor="b"/>
          <a:lstStyle>
            <a:lvl1pPr>
              <a:defRPr sz="344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7187" y="1053629"/>
            <a:ext cx="4749788" cy="9241838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4531" y="3999086"/>
            <a:ext cx="3108930" cy="6296380"/>
          </a:xfrm>
        </p:spPr>
        <p:txBody>
          <a:bodyPr/>
          <a:lstStyle>
            <a:lvl1pPr marL="0" indent="0">
              <a:buNone/>
              <a:defRPr sz="1720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311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6" y="1083733"/>
            <a:ext cx="4035509" cy="2915353"/>
          </a:xfrm>
        </p:spPr>
        <p:txBody>
          <a:bodyPr anchor="b"/>
          <a:lstStyle>
            <a:lvl1pPr>
              <a:defRPr sz="344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95331" y="1083733"/>
            <a:ext cx="3711645" cy="9211737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44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0264" y="3999086"/>
            <a:ext cx="4035511" cy="6296380"/>
          </a:xfrm>
        </p:spPr>
        <p:txBody>
          <a:bodyPr/>
          <a:lstStyle>
            <a:lvl1pPr marL="0" indent="0">
              <a:buNone/>
              <a:defRPr sz="1720"/>
            </a:lvl1pPr>
            <a:lvl2pPr marL="491490" indent="0">
              <a:buNone/>
              <a:defRPr sz="1505"/>
            </a:lvl2pPr>
            <a:lvl3pPr marL="982980" indent="0">
              <a:buNone/>
              <a:defRPr sz="1290"/>
            </a:lvl3pPr>
            <a:lvl4pPr marL="1474470" indent="0">
              <a:buNone/>
              <a:defRPr sz="1075"/>
            </a:lvl4pPr>
            <a:lvl5pPr marL="1965960" indent="0">
              <a:buNone/>
              <a:defRPr sz="1075"/>
            </a:lvl5pPr>
            <a:lvl6pPr marL="2457450" indent="0">
              <a:buNone/>
              <a:defRPr sz="1075"/>
            </a:lvl6pPr>
            <a:lvl7pPr marL="2948940" indent="0">
              <a:buNone/>
              <a:defRPr sz="1075"/>
            </a:lvl7pPr>
            <a:lvl8pPr marL="3440430" indent="0">
              <a:buNone/>
              <a:defRPr sz="1075"/>
            </a:lvl8pPr>
            <a:lvl9pPr marL="3931920" indent="0">
              <a:buNone/>
              <a:defRPr sz="10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942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829802" cy="12192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5360" y="1"/>
            <a:ext cx="9719907" cy="12192002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0265" y="1099588"/>
            <a:ext cx="7986711" cy="2628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0265" y="3999088"/>
            <a:ext cx="7986711" cy="629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12143" y="10459160"/>
            <a:ext cx="221170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264" y="10459158"/>
            <a:ext cx="503044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5285" y="10459157"/>
            <a:ext cx="62169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5165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  <p:sldLayoutId id="2147484033" r:id="rId13"/>
    <p:sldLayoutId id="2147484034" r:id="rId14"/>
    <p:sldLayoutId id="2147484035" r:id="rId15"/>
    <p:sldLayoutId id="2147484036" r:id="rId16"/>
    <p:sldLayoutId id="2147484037" r:id="rId17"/>
  </p:sldLayoutIdLst>
  <p:txStyles>
    <p:titleStyle>
      <a:lvl1pPr algn="l" defTabSz="982980" rtl="0" eaLnBrk="1" latinLnBrk="0" hangingPunct="1">
        <a:lnSpc>
          <a:spcPct val="90000"/>
        </a:lnSpc>
        <a:spcBef>
          <a:spcPct val="0"/>
        </a:spcBef>
        <a:buNone/>
        <a:defRPr sz="387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745" indent="-245745" algn="l" defTabSz="982980" rtl="0" eaLnBrk="1" latinLnBrk="0" hangingPunct="1">
        <a:lnSpc>
          <a:spcPct val="120000"/>
        </a:lnSpc>
        <a:spcBef>
          <a:spcPts val="1075"/>
        </a:spcBef>
        <a:buSzPct val="125000"/>
        <a:buFont typeface="Arial" panose="020B0604020202020204" pitchFamily="34" charset="0"/>
        <a:buChar char="•"/>
        <a:defRPr sz="2580" kern="1200">
          <a:solidFill>
            <a:schemeClr val="tx1"/>
          </a:solidFill>
          <a:latin typeface="+mn-lt"/>
          <a:ea typeface="+mn-ea"/>
          <a:cs typeface="+mn-cs"/>
        </a:defRPr>
      </a:lvl1pPr>
      <a:lvl2pPr marL="73723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2150" kern="1200">
          <a:solidFill>
            <a:schemeClr val="tx1"/>
          </a:solidFill>
          <a:latin typeface="+mn-lt"/>
          <a:ea typeface="+mn-ea"/>
          <a:cs typeface="+mn-cs"/>
        </a:defRPr>
      </a:lvl2pPr>
      <a:lvl3pPr marL="122872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935" kern="1200">
          <a:solidFill>
            <a:schemeClr val="tx1"/>
          </a:solidFill>
          <a:latin typeface="+mn-lt"/>
          <a:ea typeface="+mn-ea"/>
          <a:cs typeface="+mn-cs"/>
        </a:defRPr>
      </a:lvl3pPr>
      <a:lvl4pPr marL="172021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720" kern="1200">
          <a:solidFill>
            <a:schemeClr val="tx1"/>
          </a:solidFill>
          <a:latin typeface="+mn-lt"/>
          <a:ea typeface="+mn-ea"/>
          <a:cs typeface="+mn-cs"/>
        </a:defRPr>
      </a:lvl4pPr>
      <a:lvl5pPr marL="221170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720" kern="1200">
          <a:solidFill>
            <a:schemeClr val="tx1"/>
          </a:solidFill>
          <a:latin typeface="+mn-lt"/>
          <a:ea typeface="+mn-ea"/>
          <a:cs typeface="+mn-cs"/>
        </a:defRPr>
      </a:lvl5pPr>
      <a:lvl6pPr marL="270319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505" kern="1200">
          <a:solidFill>
            <a:schemeClr val="tx1"/>
          </a:solidFill>
          <a:latin typeface="+mn-lt"/>
          <a:ea typeface="+mn-ea"/>
          <a:cs typeface="+mn-cs"/>
        </a:defRPr>
      </a:lvl6pPr>
      <a:lvl7pPr marL="319468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505" kern="1200">
          <a:solidFill>
            <a:schemeClr val="tx1"/>
          </a:solidFill>
          <a:latin typeface="+mn-lt"/>
          <a:ea typeface="+mn-ea"/>
          <a:cs typeface="+mn-cs"/>
        </a:defRPr>
      </a:lvl7pPr>
      <a:lvl8pPr marL="368617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505" kern="1200">
          <a:solidFill>
            <a:schemeClr val="tx1"/>
          </a:solidFill>
          <a:latin typeface="+mn-lt"/>
          <a:ea typeface="+mn-ea"/>
          <a:cs typeface="+mn-cs"/>
        </a:defRPr>
      </a:lvl8pPr>
      <a:lvl9pPr marL="4177665" indent="-245745" algn="l" defTabSz="982980" rtl="0" eaLnBrk="1" latinLnBrk="0" hangingPunct="1">
        <a:lnSpc>
          <a:spcPct val="120000"/>
        </a:lnSpc>
        <a:spcBef>
          <a:spcPts val="538"/>
        </a:spcBef>
        <a:buSzPct val="125000"/>
        <a:buFont typeface="Arial" panose="020B0604020202020204" pitchFamily="34" charset="0"/>
        <a:buChar char="•"/>
        <a:defRPr sz="15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1pPr>
      <a:lvl2pPr marL="49149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2pPr>
      <a:lvl3pPr marL="98298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3pPr>
      <a:lvl4pPr marL="147447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4pPr>
      <a:lvl5pPr marL="196596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5pPr>
      <a:lvl6pPr marL="245745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6pPr>
      <a:lvl7pPr marL="294894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7pPr>
      <a:lvl8pPr marL="344043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8pPr>
      <a:lvl9pPr marL="3931920" algn="l" defTabSz="98298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589" y="1645835"/>
            <a:ext cx="8178952" cy="1320800"/>
          </a:xfrm>
        </p:spPr>
        <p:txBody>
          <a:bodyPr>
            <a:noAutofit/>
          </a:bodyPr>
          <a:lstStyle/>
          <a:p>
            <a:pPr algn="ctr"/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№6 бастауыш мектебі коммуналдық мемлекеттік мекемесінің  білім алушылардың ата –аналармен  жүргізілген </a:t>
            </a:r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2021-2022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оқу жылында психологиялық – педагогикалық кеңес беру</a:t>
            </a:r>
            <a:b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бағытының</a:t>
            </a:r>
            <a:r>
              <a:rPr lang="kk-KZ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іске асыру сапасы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17012609"/>
              </p:ext>
            </p:extLst>
          </p:nvPr>
        </p:nvGraphicFramePr>
        <p:xfrm>
          <a:off x="719950" y="3032932"/>
          <a:ext cx="8332609" cy="1681483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9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7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965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49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Қ\с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 жылы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Сол</a:t>
                      </a:r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жылдағы жалпы </a:t>
                      </a:r>
                    </a:p>
                    <a:p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ата – аналардың саны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 </a:t>
                      </a:r>
                    </a:p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көрсетудың</a:t>
                      </a:r>
                    </a:p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пайызыдық</a:t>
                      </a:r>
                    </a:p>
                    <a:p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көрсеткіш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1">
                <a:tc>
                  <a:txBody>
                    <a:bodyPr/>
                    <a:lstStyle/>
                    <a:p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2021 - 2022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62.7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2963251591"/>
              </p:ext>
            </p:extLst>
          </p:nvPr>
        </p:nvGraphicFramePr>
        <p:xfrm>
          <a:off x="991893" y="6075336"/>
          <a:ext cx="7847307" cy="4541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1014094"/>
              </p:ext>
            </p:extLst>
          </p:nvPr>
        </p:nvGraphicFramePr>
        <p:xfrm>
          <a:off x="6979920" y="3048000"/>
          <a:ext cx="2057400" cy="246888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68880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 </a:t>
                      </a:r>
                    </a:p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көрсетудың</a:t>
                      </a:r>
                    </a:p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сандық</a:t>
                      </a:r>
                    </a:p>
                    <a:p>
                      <a:r>
                        <a:rPr lang="kk-KZ" sz="18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көрсеткіш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42</a:t>
                      </a:r>
                      <a:endParaRPr lang="kk-KZ" sz="20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589" y="1645835"/>
            <a:ext cx="8178952" cy="1320800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+mn-lt"/>
              </a:rPr>
              <a:t>№ 6 бастауыш мектеп коммуналдық мемлекеттік мекемесінің білім алушылардың </a:t>
            </a:r>
            <a:r>
              <a:rPr lang="ru-RU" sz="2800" b="1" dirty="0">
                <a:solidFill>
                  <a:schemeClr val="bg1"/>
                </a:solidFill>
                <a:latin typeface="+mn-lt"/>
              </a:rPr>
              <a:t>2021 – 2022 о</a:t>
            </a:r>
            <a:r>
              <a:rPr lang="kk-KZ" sz="2800" b="1" dirty="0">
                <a:solidFill>
                  <a:schemeClr val="bg1"/>
                </a:solidFill>
                <a:latin typeface="+mn-lt"/>
              </a:rPr>
              <a:t>қу жылының оқушылардың таным процестерінің  көрсеткіштер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Содержимое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3827988"/>
              </p:ext>
            </p:extLst>
          </p:nvPr>
        </p:nvGraphicFramePr>
        <p:xfrm>
          <a:off x="888365" y="3409633"/>
          <a:ext cx="796099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1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Қ/с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Оқу жылы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Жалпы</a:t>
                      </a:r>
                    </a:p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Оқушы саны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Зейін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Қабылдау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Есте сақтау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Сөйлеу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Қиялдау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Ойлау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3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2021 - 2022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105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57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2751721894"/>
              </p:ext>
            </p:extLst>
          </p:nvPr>
        </p:nvGraphicFramePr>
        <p:xfrm>
          <a:off x="685801" y="5562600"/>
          <a:ext cx="8136870" cy="58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29" y="1965875"/>
            <a:ext cx="8178952" cy="1320800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 6 бастауыш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коммуналдық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b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мекемесінің</a:t>
            </a:r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- 2022</a:t>
            </a:r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оқу жылыныі мектеп алды дайындық тобының мектепке </a:t>
            </a:r>
            <a:r>
              <a:rPr lang="kk-KZ" sz="2800" b="1" dirty="0">
                <a:solidFill>
                  <a:schemeClr val="bg1"/>
                </a:solidFill>
                <a:latin typeface="+mn-lt"/>
              </a:rPr>
              <a:t>дайындығының көрсеткіштер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91490" y="3440853"/>
            <a:ext cx="8846820" cy="244178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2339898323"/>
              </p:ext>
            </p:extLst>
          </p:nvPr>
        </p:nvGraphicFramePr>
        <p:xfrm>
          <a:off x="640080" y="5958840"/>
          <a:ext cx="8732519" cy="528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Содержимое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21056933"/>
              </p:ext>
            </p:extLst>
          </p:nvPr>
        </p:nvGraphicFramePr>
        <p:xfrm>
          <a:off x="542925" y="3032760"/>
          <a:ext cx="8845548" cy="1362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2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33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44880">
                <a:tc>
                  <a:txBody>
                    <a:bodyPr/>
                    <a:lstStyle/>
                    <a:p>
                      <a:r>
                        <a:rPr lang="kk-KZ" dirty="0"/>
                        <a:t>Қ\с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Оқу жылы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Жалаы оқушылар саны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Жоғары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Төмен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tx1"/>
                          </a:solidFill>
                        </a:rPr>
                        <a:t>2021 - 2022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570</TotalTime>
  <Words>113</Words>
  <Application>Microsoft Office PowerPoint</Application>
  <PresentationFormat>Произвольный</PresentationFormat>
  <Paragraphs>52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Контур</vt:lpstr>
      <vt:lpstr>№6 бастауыш мектебі коммуналдық мемлекеттік мекемесінің  білім алушылардың ата –аналармен  жүргізілген 2021-2022 оқу жылында психологиялық – педагогикалық кеңес беру бағытының  іске асыру сапасы </vt:lpstr>
      <vt:lpstr>№ 6 бастауыш мектеп коммуналдық мемлекеттік мекемесінің білім алушылардың 2021 – 2022 оқу жылының оқушылардың таным процестерінің  көрсеткіштер  </vt:lpstr>
      <vt:lpstr>№ 6 бастауыш мектеп  коммуналдық мемлекеттік мекемесінің 2021 - 2022 оқу жылыныі мектеп алды дайындық тобының мектепке дайындығының көрсеткіштер  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20</cp:revision>
  <dcterms:created xsi:type="dcterms:W3CDTF">2022-10-11T03:48:51Z</dcterms:created>
  <dcterms:modified xsi:type="dcterms:W3CDTF">2024-05-23T22:22:45Z</dcterms:modified>
</cp:coreProperties>
</file>